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06/05/2022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06/05/2022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06/05/2022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j8egc9z_g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s-MX" dirty="0"/>
              <a:t>Procesadores AMD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 smtClean="0"/>
              <a:t>Generaciones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565658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Procesador AMD Ryzen 1000 Series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0" y="3444568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Procesadores AMD Ryzen PRO 1000 Series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226526" y="1980472"/>
            <a:ext cx="216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7 1800X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818808" y="1980472"/>
            <a:ext cx="216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7 1700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508069" y="4872450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7 PRO 1700X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818818" y="4872449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7 PRO 1700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36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562312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Procesadores AMD Athlon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226528" y="1985556"/>
            <a:ext cx="216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Athlon 3000G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818814" y="1985556"/>
            <a:ext cx="216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Athlon 240GE</a:t>
            </a:r>
          </a:p>
        </p:txBody>
      </p:sp>
    </p:spTree>
    <p:extLst>
      <p:ext uri="{BB962C8B-B14F-4D97-AF65-F5344CB8AC3E}">
        <p14:creationId xmlns:p14="http://schemas.microsoft.com/office/powerpoint/2010/main" val="221111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1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9 5950X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Núcleos</a:t>
            </a:r>
            <a:r>
              <a:rPr lang="es-MX" dirty="0">
                <a:solidFill>
                  <a:schemeClr val="bg1"/>
                </a:solidFill>
              </a:rPr>
              <a:t>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Hilos</a:t>
            </a:r>
            <a:r>
              <a:rPr lang="es-MX" dirty="0">
                <a:solidFill>
                  <a:schemeClr val="bg1"/>
                </a:solidFill>
              </a:rPr>
              <a:t>: 32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Frecuencia </a:t>
            </a:r>
            <a:r>
              <a:rPr lang="es-MX" dirty="0">
                <a:solidFill>
                  <a:schemeClr val="bg1"/>
                </a:solidFill>
              </a:rPr>
              <a:t>base: 3.4GHz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4.9GHz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Caché </a:t>
            </a:r>
            <a:r>
              <a:rPr lang="es-MX" dirty="0">
                <a:solidFill>
                  <a:schemeClr val="bg1"/>
                </a:solidFill>
              </a:rPr>
              <a:t>L2: 8MB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Caché </a:t>
            </a:r>
            <a:r>
              <a:rPr lang="es-MX" dirty="0">
                <a:solidFill>
                  <a:schemeClr val="bg1"/>
                </a:solidFill>
              </a:rPr>
              <a:t>L3: 64MB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Versión </a:t>
            </a:r>
            <a:r>
              <a:rPr lang="es-MX" dirty="0">
                <a:solidFill>
                  <a:schemeClr val="bg1"/>
                </a:solidFill>
              </a:rPr>
              <a:t>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Disipador</a:t>
            </a:r>
            <a:r>
              <a:rPr lang="es-MX" dirty="0">
                <a:solidFill>
                  <a:schemeClr val="bg1"/>
                </a:solidFill>
              </a:rPr>
              <a:t>: No incluido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TDP</a:t>
            </a:r>
            <a:r>
              <a:rPr lang="es-MX" dirty="0">
                <a:solidFill>
                  <a:schemeClr val="bg1"/>
                </a:solidFill>
              </a:rPr>
              <a:t>: 105W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Tipo </a:t>
            </a:r>
            <a:r>
              <a:rPr lang="es-MX" dirty="0">
                <a:solidFill>
                  <a:schemeClr val="bg1"/>
                </a:solidFill>
              </a:rPr>
              <a:t>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Frecuencia </a:t>
            </a:r>
            <a:r>
              <a:rPr lang="es-MX" dirty="0">
                <a:solidFill>
                  <a:schemeClr val="bg1"/>
                </a:solidFill>
              </a:rPr>
              <a:t>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Canales </a:t>
            </a:r>
            <a:r>
              <a:rPr lang="es-MX" dirty="0">
                <a:solidFill>
                  <a:schemeClr val="bg1"/>
                </a:solidFill>
              </a:rPr>
              <a:t>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Fecha </a:t>
            </a:r>
            <a:r>
              <a:rPr lang="es-MX" dirty="0">
                <a:solidFill>
                  <a:schemeClr val="bg1"/>
                </a:solidFill>
              </a:rPr>
              <a:t>de lanzamiento: 5/11/2020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16" y="1432562"/>
            <a:ext cx="5748470" cy="39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3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9 5900X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Núcleos</a:t>
            </a:r>
            <a:r>
              <a:rPr lang="es-MX" dirty="0">
                <a:solidFill>
                  <a:schemeClr val="bg1"/>
                </a:solidFill>
              </a:rPr>
              <a:t>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Hilos</a:t>
            </a:r>
            <a:r>
              <a:rPr lang="es-MX" dirty="0">
                <a:solidFill>
                  <a:schemeClr val="bg1"/>
                </a:solidFill>
              </a:rPr>
              <a:t>: 24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Frecuencia </a:t>
            </a:r>
            <a:r>
              <a:rPr lang="es-MX" dirty="0">
                <a:solidFill>
                  <a:schemeClr val="bg1"/>
                </a:solidFill>
              </a:rPr>
              <a:t>base: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4.8GHz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Caché </a:t>
            </a:r>
            <a:r>
              <a:rPr lang="es-MX" dirty="0">
                <a:solidFill>
                  <a:schemeClr val="bg1"/>
                </a:solidFill>
              </a:rPr>
              <a:t>L2: 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Caché </a:t>
            </a:r>
            <a:r>
              <a:rPr lang="es-MX" dirty="0">
                <a:solidFill>
                  <a:schemeClr val="bg1"/>
                </a:solidFill>
              </a:rPr>
              <a:t>L3: 64MB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Versión </a:t>
            </a:r>
            <a:r>
              <a:rPr lang="es-MX" dirty="0">
                <a:solidFill>
                  <a:schemeClr val="bg1"/>
                </a:solidFill>
              </a:rPr>
              <a:t>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Disipador</a:t>
            </a:r>
            <a:r>
              <a:rPr lang="es-MX" dirty="0">
                <a:solidFill>
                  <a:schemeClr val="bg1"/>
                </a:solidFill>
              </a:rPr>
              <a:t>: No incluido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TDP</a:t>
            </a:r>
            <a:r>
              <a:rPr lang="es-MX" dirty="0">
                <a:solidFill>
                  <a:schemeClr val="bg1"/>
                </a:solidFill>
              </a:rPr>
              <a:t>: 105W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Tipo </a:t>
            </a:r>
            <a:r>
              <a:rPr lang="es-MX" dirty="0">
                <a:solidFill>
                  <a:schemeClr val="bg1"/>
                </a:solidFill>
              </a:rPr>
              <a:t>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Frecuencia </a:t>
            </a:r>
            <a:r>
              <a:rPr lang="es-MX" dirty="0">
                <a:solidFill>
                  <a:schemeClr val="bg1"/>
                </a:solidFill>
              </a:rPr>
              <a:t>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Canales </a:t>
            </a:r>
            <a:r>
              <a:rPr lang="es-MX" dirty="0">
                <a:solidFill>
                  <a:schemeClr val="bg1"/>
                </a:solidFill>
              </a:rPr>
              <a:t>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Fecha </a:t>
            </a:r>
            <a:r>
              <a:rPr lang="es-MX" dirty="0">
                <a:solidFill>
                  <a:schemeClr val="bg1"/>
                </a:solidFill>
              </a:rPr>
              <a:t>de lanzamiento: 5/11/2020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17" y="1266153"/>
            <a:ext cx="4284617" cy="42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6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2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5800X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Núcleos</a:t>
            </a:r>
            <a:r>
              <a:rPr lang="es-MX" dirty="0">
                <a:solidFill>
                  <a:schemeClr val="bg1"/>
                </a:solidFill>
              </a:rPr>
              <a:t>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Hilos</a:t>
            </a:r>
            <a:r>
              <a:rPr lang="es-MX" dirty="0">
                <a:solidFill>
                  <a:schemeClr val="bg1"/>
                </a:solidFill>
              </a:rPr>
              <a:t>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Frecuencia </a:t>
            </a:r>
            <a:r>
              <a:rPr lang="es-MX" dirty="0">
                <a:solidFill>
                  <a:schemeClr val="bg1"/>
                </a:solidFill>
              </a:rPr>
              <a:t>base: 3.8GHz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Caché </a:t>
            </a:r>
            <a:r>
              <a:rPr lang="es-MX" dirty="0">
                <a:solidFill>
                  <a:schemeClr val="bg1"/>
                </a:solidFill>
              </a:rPr>
              <a:t>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Caché </a:t>
            </a:r>
            <a:r>
              <a:rPr lang="es-MX" dirty="0">
                <a:solidFill>
                  <a:schemeClr val="bg1"/>
                </a:solidFill>
              </a:rPr>
              <a:t>L3: 32MB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Versión </a:t>
            </a:r>
            <a:r>
              <a:rPr lang="es-MX" dirty="0">
                <a:solidFill>
                  <a:schemeClr val="bg1"/>
                </a:solidFill>
              </a:rPr>
              <a:t>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Disipador</a:t>
            </a:r>
            <a:r>
              <a:rPr lang="es-MX" dirty="0">
                <a:solidFill>
                  <a:schemeClr val="bg1"/>
                </a:solidFill>
              </a:rPr>
              <a:t>: No incluido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TDP</a:t>
            </a:r>
            <a:r>
              <a:rPr lang="es-MX" dirty="0">
                <a:solidFill>
                  <a:schemeClr val="bg1"/>
                </a:solidFill>
              </a:rPr>
              <a:t>: 105W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Tipo </a:t>
            </a:r>
            <a:r>
              <a:rPr lang="es-MX" dirty="0">
                <a:solidFill>
                  <a:schemeClr val="bg1"/>
                </a:solidFill>
              </a:rPr>
              <a:t>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Frecuencia </a:t>
            </a:r>
            <a:r>
              <a:rPr lang="es-MX" dirty="0">
                <a:solidFill>
                  <a:schemeClr val="bg1"/>
                </a:solidFill>
              </a:rPr>
              <a:t>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Canales </a:t>
            </a:r>
            <a:r>
              <a:rPr lang="es-MX" dirty="0">
                <a:solidFill>
                  <a:schemeClr val="bg1"/>
                </a:solidFill>
              </a:rPr>
              <a:t>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 Fecha </a:t>
            </a:r>
            <a:r>
              <a:rPr lang="es-MX" dirty="0">
                <a:solidFill>
                  <a:schemeClr val="bg1"/>
                </a:solidFill>
              </a:rPr>
              <a:t>de lanzamiento: 5/11/2020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424" y="1250689"/>
            <a:ext cx="4350925" cy="43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1266152"/>
            <a:ext cx="3600995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5600X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3MB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32MB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Stealth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5/11/2020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18" y="1266153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7" y="553929"/>
            <a:ext cx="360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4700G (OEM)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4.4GHz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512Kb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8MB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8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2100MHz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</a:t>
            </a:r>
            <a:r>
              <a:rPr lang="es-MX" dirty="0" smtClean="0">
                <a:solidFill>
                  <a:schemeClr val="bg1"/>
                </a:solidFill>
              </a:rPr>
              <a:t>21/7/2020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78" y="553928"/>
            <a:ext cx="5760001" cy="57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0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542338"/>
            <a:ext cx="360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4700GE (OEM)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3.1GHz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4.3GHz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512Kb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8MB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8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2000MHz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35W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</a:t>
            </a:r>
            <a:r>
              <a:rPr lang="es-MX" dirty="0" smtClean="0">
                <a:solidFill>
                  <a:schemeClr val="bg1"/>
                </a:solidFill>
              </a:rPr>
              <a:t>21/7/2020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55" y="892294"/>
            <a:ext cx="5060088" cy="506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2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4" y="762683"/>
            <a:ext cx="3600000" cy="5355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4600GE (OEM)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3.3GHz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4.2GHz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3MB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8MB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7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1900MHz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35W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21/7/2020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26" y="1823925"/>
            <a:ext cx="5772906" cy="32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9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762682"/>
            <a:ext cx="3600000" cy="5355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3 4300G (OEM)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3.8GHz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4.0GHz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256Kb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6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1700MHz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21/7/2020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052" y="542338"/>
            <a:ext cx="5796000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9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29467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795" y="643428"/>
            <a:ext cx="3084891" cy="1478570"/>
          </a:xfrm>
        </p:spPr>
        <p:txBody>
          <a:bodyPr rtlCol="0">
            <a:normAutofit/>
          </a:bodyPr>
          <a:lstStyle/>
          <a:p>
            <a:pPr algn="ctr"/>
            <a:r>
              <a:rPr lang="es-ES" sz="3200" noProof="1" smtClean="0">
                <a:solidFill>
                  <a:schemeClr val="bg1"/>
                </a:solidFill>
              </a:rPr>
              <a:t>AMD</a:t>
            </a:r>
            <a:endParaRPr lang="es-ES" sz="3200" noProof="1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091" y="2259806"/>
            <a:ext cx="3084892" cy="3541714"/>
          </a:xfrm>
        </p:spPr>
        <p:txBody>
          <a:bodyPr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s-ES" sz="1600" noProof="1">
                <a:solidFill>
                  <a:schemeClr val="bg1"/>
                </a:solidFill>
              </a:rPr>
              <a:t>AMD por su abreviatura de Advanced Micro Devices es una empresa de semiconductores que se dedica a la fabricación de microprocesadores o procesadores gráficos entre otros, para ámbito doméstico o empresarial.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1693091"/>
            <a:ext cx="5945541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756018"/>
            <a:ext cx="4319452" cy="5355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PRO 4750G (NO OFICIAL)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4.5GHz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FF0000"/>
                </a:solidFill>
              </a:rPr>
              <a:t>iGPU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Núcleos gráficos: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</a:t>
            </a:r>
            <a:r>
              <a:rPr lang="es-MX" dirty="0" err="1">
                <a:solidFill>
                  <a:srgbClr val="FF0000"/>
                </a:solidFill>
              </a:rPr>
              <a:t>iGPU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FF0000"/>
                </a:solidFill>
              </a:rPr>
              <a:t>Overclocking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Versión PCI Express: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RAM: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Fecha de lanzamiento:</a:t>
            </a:r>
            <a:endParaRPr lang="es-MX" b="0" i="0" dirty="0">
              <a:solidFill>
                <a:srgbClr val="FF0000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55" y="915059"/>
            <a:ext cx="5037229" cy="50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744682"/>
            <a:ext cx="4320000" cy="5355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PRO 4750GE (NO OFICIAL)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</a:t>
            </a:r>
            <a:r>
              <a:rPr lang="es-MX" dirty="0" err="1">
                <a:solidFill>
                  <a:srgbClr val="FF0000"/>
                </a:solidFill>
              </a:rPr>
              <a:t>Boost</a:t>
            </a:r>
            <a:r>
              <a:rPr lang="es-MX" dirty="0" smtClean="0">
                <a:solidFill>
                  <a:srgbClr val="FF0000"/>
                </a:solidFill>
              </a:rPr>
              <a:t>:</a:t>
            </a:r>
            <a:endParaRPr lang="es-MX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FF0000"/>
                </a:solidFill>
              </a:rPr>
              <a:t>iGPU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Núcleos gráficos: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</a:t>
            </a:r>
            <a:r>
              <a:rPr lang="es-MX" dirty="0" err="1">
                <a:solidFill>
                  <a:srgbClr val="FF0000"/>
                </a:solidFill>
              </a:rPr>
              <a:t>iGPU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FF0000"/>
                </a:solidFill>
              </a:rPr>
              <a:t>Overclocking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Versión PCI Express: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RAM: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Fecha de lanzamiento:</a:t>
            </a:r>
            <a:endParaRPr lang="es-MX" b="0" i="0" dirty="0">
              <a:solidFill>
                <a:srgbClr val="FF0000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97" y="1152340"/>
            <a:ext cx="5044440" cy="45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63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762682"/>
            <a:ext cx="4320000" cy="5355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PRO 4650G (NO OFICIAL)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</a:t>
            </a:r>
            <a:r>
              <a:rPr lang="es-MX" dirty="0" err="1">
                <a:solidFill>
                  <a:srgbClr val="FF0000"/>
                </a:solidFill>
              </a:rPr>
              <a:t>Boost</a:t>
            </a:r>
            <a:r>
              <a:rPr lang="es-MX" dirty="0" smtClean="0">
                <a:solidFill>
                  <a:srgbClr val="FF0000"/>
                </a:solidFill>
              </a:rPr>
              <a:t>:</a:t>
            </a:r>
            <a:endParaRPr lang="es-MX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FF0000"/>
                </a:solidFill>
              </a:rPr>
              <a:t>iGPU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Núcleos gráficos: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</a:t>
            </a:r>
            <a:r>
              <a:rPr lang="es-MX" dirty="0" err="1">
                <a:solidFill>
                  <a:srgbClr val="FF0000"/>
                </a:solidFill>
              </a:rPr>
              <a:t>iGPU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FF0000"/>
                </a:solidFill>
              </a:rPr>
              <a:t>Overclocking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Versión PCI Express: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RAM: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Fecha de lanzamiento:</a:t>
            </a:r>
            <a:endParaRPr lang="es-MX" b="0" i="0" dirty="0">
              <a:solidFill>
                <a:srgbClr val="FF0000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12" y="916055"/>
            <a:ext cx="5048565" cy="504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762682"/>
            <a:ext cx="4319451" cy="5355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PRO 4650GE (NO OFICIAL)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</a:t>
            </a:r>
            <a:r>
              <a:rPr lang="es-MX" dirty="0" err="1">
                <a:solidFill>
                  <a:srgbClr val="FF0000"/>
                </a:solidFill>
              </a:rPr>
              <a:t>Boost</a:t>
            </a:r>
            <a:r>
              <a:rPr lang="es-MX" dirty="0" smtClean="0">
                <a:solidFill>
                  <a:srgbClr val="FF0000"/>
                </a:solidFill>
              </a:rPr>
              <a:t>:</a:t>
            </a:r>
            <a:endParaRPr lang="es-MX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Caché L3: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FF0000"/>
                </a:solidFill>
              </a:rPr>
              <a:t>iGPU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Núcleos gráficos: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</a:t>
            </a:r>
            <a:r>
              <a:rPr lang="es-MX" dirty="0" err="1">
                <a:solidFill>
                  <a:srgbClr val="FF0000"/>
                </a:solidFill>
              </a:rPr>
              <a:t>iGPU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FF0000"/>
                </a:solidFill>
              </a:rPr>
              <a:t>Overclocking</a:t>
            </a:r>
            <a:r>
              <a:rPr lang="es-MX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Versión PCI Express: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Frecuencia RAM: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Fecha de lanzamiento:</a:t>
            </a:r>
            <a:endParaRPr lang="es-MX" b="0" i="0" dirty="0">
              <a:solidFill>
                <a:srgbClr val="FF0000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97" y="1170340"/>
            <a:ext cx="5044440" cy="45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8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62447" y="551680"/>
            <a:ext cx="576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9 3950X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32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3.5GHz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1MB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8MB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64MB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 incluido. Se recomienda refrigeración líquida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105W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14 de noviembre de </a:t>
            </a:r>
            <a:r>
              <a:rPr lang="es-MX" dirty="0" smtClean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06" y="1277828"/>
            <a:ext cx="4307703" cy="430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8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552887"/>
            <a:ext cx="432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9 3900XT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24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3.8GHz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64MB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Prism</a:t>
            </a:r>
            <a:r>
              <a:rPr lang="es-MX" dirty="0">
                <a:solidFill>
                  <a:schemeClr val="bg1"/>
                </a:solidFill>
              </a:rPr>
              <a:t> con RGB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105W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7 de julio de 2020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773" y="914205"/>
            <a:ext cx="5037364" cy="50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85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1170729"/>
            <a:ext cx="4320000" cy="452431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9 3900X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24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4.1GHz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4.8GHz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64MB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TDP: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7 de julio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102" y="891164"/>
            <a:ext cx="5077098" cy="50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62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170730"/>
            <a:ext cx="4320000" cy="452431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AMD Ryzen 7 3800XT</a:t>
            </a:r>
          </a:p>
          <a:p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r>
              <a:rPr lang="es-MX" dirty="0">
                <a:solidFill>
                  <a:schemeClr val="bg1"/>
                </a:solidFill>
              </a:rPr>
              <a:t>Frecuencia base: 3.9GHz</a:t>
            </a:r>
          </a:p>
          <a:p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4.7GHz</a:t>
            </a:r>
          </a:p>
          <a:p>
            <a:r>
              <a:rPr lang="es-MX" dirty="0">
                <a:solidFill>
                  <a:schemeClr val="bg1"/>
                </a:solidFill>
              </a:rPr>
              <a:t>Caché L1: 512KB</a:t>
            </a:r>
          </a:p>
          <a:p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r>
              <a:rPr lang="es-MX" dirty="0">
                <a:solidFill>
                  <a:schemeClr val="bg1"/>
                </a:solidFill>
              </a:rPr>
              <a:t>Caché L3: 32MB</a:t>
            </a:r>
          </a:p>
          <a:p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r>
              <a:rPr lang="es-MX" dirty="0">
                <a:solidFill>
                  <a:schemeClr val="bg1"/>
                </a:solidFill>
              </a:rPr>
              <a:t>TDP: 105W</a:t>
            </a:r>
          </a:p>
          <a:p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Fecha de lanzamiento: 7 de julio de 2020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166" y="907349"/>
            <a:ext cx="5051078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8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542339"/>
            <a:ext cx="432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3400G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4.2GHz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11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1400MHz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Spire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7 de julio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7269"/>
          <a:stretch/>
        </p:blipFill>
        <p:spPr>
          <a:xfrm>
            <a:off x="6840582" y="1791425"/>
            <a:ext cx="5046617" cy="326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2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542338"/>
            <a:ext cx="432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3 3200G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4.0GHz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8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1250MHz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Stealth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7 de julio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26" y="878461"/>
            <a:ext cx="5081401" cy="50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1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21537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1"/>
                </a:solidFill>
                <a:latin typeface="+mj-lt"/>
              </a:rPr>
              <a:t>Procesadores AMD</a:t>
            </a:r>
            <a:endParaRPr lang="es-MX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25075" y="1276697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</a:t>
            </a:r>
            <a:r>
              <a:rPr lang="es-MX" b="1" dirty="0" smtClean="0">
                <a:solidFill>
                  <a:schemeClr val="bg1"/>
                </a:solidFill>
              </a:rPr>
              <a:t>5000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25075" y="1995154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APU 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4000G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025075" y="2713611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APU AMD Ryzen PRO 4000G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025075" y="3445131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Procesadores 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3000 Series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025075" y="4166713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APU 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3000G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25075" y="4888295"/>
            <a:ext cx="41760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Procesadores 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PRO 3000 Series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25075" y="5599490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APU AMD Ryzen PRO 3000G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7082127" y="1311054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Procesadores 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2000 Series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082127" y="1995349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APU 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2000G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082127" y="2720786"/>
            <a:ext cx="41760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Procesadores 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PRO 2000 Series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7082127" y="3446461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APU AMD Ryzen PRO 2000G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082127" y="4170455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chemeClr val="bg1"/>
                </a:solidFill>
              </a:rPr>
              <a:t>Procesador AMD Ryzen 1000 AF Series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082127" y="4889463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Procesador 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1000 Series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082127" y="5599941"/>
            <a:ext cx="41760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Procesadores AMD </a:t>
            </a:r>
            <a:r>
              <a:rPr lang="es-MX" b="1" dirty="0" err="1">
                <a:solidFill>
                  <a:schemeClr val="bg1"/>
                </a:solidFill>
              </a:rPr>
              <a:t>Ryzen</a:t>
            </a:r>
            <a:r>
              <a:rPr lang="es-MX" b="1" dirty="0">
                <a:solidFill>
                  <a:schemeClr val="bg1"/>
                </a:solidFill>
              </a:rPr>
              <a:t> PRO 1000 Series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007999" y="6323031"/>
            <a:ext cx="41760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Procesadores AMD Athlon</a:t>
            </a:r>
          </a:p>
        </p:txBody>
      </p:sp>
    </p:spTree>
    <p:extLst>
      <p:ext uri="{BB962C8B-B14F-4D97-AF65-F5344CB8AC3E}">
        <p14:creationId xmlns:p14="http://schemas.microsoft.com/office/powerpoint/2010/main" val="3775591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552888"/>
            <a:ext cx="504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9 PRO 3900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24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3.1GHz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4.3GHz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64MB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30 de septiembre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029" y="1280334"/>
            <a:ext cx="4305108" cy="430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11" y="552888"/>
            <a:ext cx="504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PRO 3700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4.4GHz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512KB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32MB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30 de septiembre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332" y="1279640"/>
            <a:ext cx="4306495" cy="430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7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780903" y="543711"/>
            <a:ext cx="504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PRO 3600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4.2GHz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3MB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32MB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3200MHz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30 de septiembre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298" y="1252812"/>
            <a:ext cx="4341798" cy="434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04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9" y="744682"/>
            <a:ext cx="5040000" cy="5355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PRO 3400G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4.2GHz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11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1400MHz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30 de septiembre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269" y="1253904"/>
            <a:ext cx="4336868" cy="43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00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744682"/>
            <a:ext cx="5040000" cy="5355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PRO 3400GE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3.3GHz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4.0GHz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11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1300MHz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35W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30 de septiembre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243" y="1257284"/>
            <a:ext cx="4330108" cy="43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2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1" y="744683"/>
            <a:ext cx="5040000" cy="53553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3 PRO 3200G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4.0GHz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8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1250MHz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</a:rPr>
              <a:t>Disipador: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30 de septiembre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269" y="1266967"/>
            <a:ext cx="4310743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11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552888"/>
            <a:ext cx="432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2700X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4.3GHz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Prism</a:t>
            </a:r>
            <a:r>
              <a:rPr lang="es-MX" dirty="0">
                <a:solidFill>
                  <a:schemeClr val="bg1"/>
                </a:solidFill>
              </a:rPr>
              <a:t> con RGB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105W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19 de abril de 2018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49" y="909360"/>
            <a:ext cx="5030288" cy="50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06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552887"/>
            <a:ext cx="432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AMD Ryzen 7 2700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Hilos</a:t>
            </a:r>
            <a:r>
              <a:rPr lang="es-MX" dirty="0">
                <a:solidFill>
                  <a:schemeClr val="bg1"/>
                </a:solidFill>
              </a:rPr>
              <a:t>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3.2GHz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4.1GHz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Spire</a:t>
            </a:r>
            <a:r>
              <a:rPr lang="es-MX" dirty="0">
                <a:solidFill>
                  <a:schemeClr val="bg1"/>
                </a:solidFill>
              </a:rPr>
              <a:t> con RGB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19 de abril de 2018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13" y="1088606"/>
            <a:ext cx="5051924" cy="46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9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552888"/>
            <a:ext cx="432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2700X 50th </a:t>
            </a:r>
            <a:r>
              <a:rPr lang="es-MX" b="1" dirty="0" err="1">
                <a:solidFill>
                  <a:schemeClr val="bg1"/>
                </a:solidFill>
              </a:rPr>
              <a:t>Anniversary</a:t>
            </a:r>
            <a:endParaRPr lang="es-MX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4.35GHz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Spire</a:t>
            </a:r>
            <a:r>
              <a:rPr lang="es-MX" dirty="0">
                <a:solidFill>
                  <a:schemeClr val="bg1"/>
                </a:solidFill>
              </a:rPr>
              <a:t> con RGB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105W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29 de abril de 2019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913880"/>
            <a:ext cx="5038015" cy="50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7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542339"/>
            <a:ext cx="504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2400G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3.9GHz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11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1250MHz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Stealth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2 de diciembre de 2018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35" y="1851645"/>
            <a:ext cx="4303270" cy="31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561705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AMD Ryzen </a:t>
            </a:r>
            <a:r>
              <a:rPr lang="es-MX" sz="3200" b="1" dirty="0" smtClean="0">
                <a:solidFill>
                  <a:schemeClr val="bg1"/>
                </a:solidFill>
              </a:rPr>
              <a:t>5000</a:t>
            </a:r>
            <a:endParaRPr lang="es-MX" sz="3200" b="1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129254" y="1985554"/>
            <a:ext cx="25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9 5950X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129245" y="2704013"/>
            <a:ext cx="25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9 5900X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537273" y="1985555"/>
            <a:ext cx="25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7 5800X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537275" y="2702229"/>
            <a:ext cx="25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5 5600X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410787" y="4875506"/>
            <a:ext cx="324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AMD Ryzen 7 4700G (OEM)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410788" y="5605235"/>
            <a:ext cx="324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AMD Ryzen 7 4700GE (OEM)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537268" y="4873722"/>
            <a:ext cx="324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AMD Ryzen 5 4600GE (OEM)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7537274" y="5593956"/>
            <a:ext cx="324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AMD Ryzen 3 4300G (OEM)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0" y="3442157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APU AMD Ryzen 4000G</a:t>
            </a:r>
          </a:p>
        </p:txBody>
      </p:sp>
    </p:spTree>
    <p:extLst>
      <p:ext uri="{BB962C8B-B14F-4D97-AF65-F5344CB8AC3E}">
        <p14:creationId xmlns:p14="http://schemas.microsoft.com/office/powerpoint/2010/main" val="1543249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542338"/>
            <a:ext cx="504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2400GE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3.2GHz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3.8GHz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11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1250MHz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35W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2 de diciembre de 2018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394" y="1263815"/>
            <a:ext cx="4317045" cy="43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58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542338"/>
            <a:ext cx="504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3 2200G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3.5GHz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8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1100MHz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Stealth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Fecha de lanzamiento: 2 de diciembre de 2018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2" y="1244221"/>
            <a:ext cx="4356233" cy="435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4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2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PRO 2700X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4.1GHz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95W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355" y="1266153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5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2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PRO 2700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3.2GHz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4.1GHz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708" y="1266152"/>
            <a:ext cx="4319452" cy="43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87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3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PRO 2600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3.4GHz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3.9GHz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576KB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3MB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679" y="1266153"/>
            <a:ext cx="4336676" cy="43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45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1" y="542336"/>
            <a:ext cx="360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PRO 2400G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3.9GHz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11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1250MHz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Stealth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cTDP</a:t>
            </a:r>
            <a:r>
              <a:rPr lang="es-MX" dirty="0">
                <a:solidFill>
                  <a:schemeClr val="bg1"/>
                </a:solidFill>
              </a:rPr>
              <a:t>: 46-65W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348" y="542336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7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542338"/>
            <a:ext cx="360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3 PRO 2200G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3.5GHz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8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1100MHz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Stealth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cTPD</a:t>
            </a:r>
            <a:r>
              <a:rPr lang="es-MX" dirty="0">
                <a:solidFill>
                  <a:schemeClr val="bg1"/>
                </a:solidFill>
              </a:rPr>
              <a:t>: 46-65W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2933MHz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31" y="542338"/>
            <a:ext cx="5777369" cy="577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2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2" y="1266152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5 1600 AF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3.2GHz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576KB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3MB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Spire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95W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2667MHz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292" y="1266152"/>
            <a:ext cx="4349931" cy="43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8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3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3 1200 AF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3.1GHz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3.4GHz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384KB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2MB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8MB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Stealth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2667MHz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059" y="1420532"/>
            <a:ext cx="5733308" cy="4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8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2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1800X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3.6GHz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4.0GHz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95W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2667MHz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44" y="1266152"/>
            <a:ext cx="4384493" cy="43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7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0" y="558243"/>
            <a:ext cx="1213539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</a:rPr>
              <a:t>APU AMD Ryzen PRO 4000G</a:t>
            </a:r>
            <a:endParaRPr lang="es-MX" sz="3200" b="1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58088" y="1985557"/>
            <a:ext cx="43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7 PRO 4750G (NO OFICIAL)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58097" y="2704013"/>
            <a:ext cx="43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7 PRO 4750GE (NO OFICIAL)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818809" y="1985557"/>
            <a:ext cx="43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5 PRO 4650G (NO OFICIAL)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825342" y="2704348"/>
            <a:ext cx="43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5 PRO 4650GE (NO OFICIAL)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0" y="3445131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Procesadores AMD Ryzen 3000 Series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860776" y="4872447"/>
            <a:ext cx="25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9 3950X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2860772" y="5590904"/>
            <a:ext cx="25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9 3900XT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818815" y="4872447"/>
            <a:ext cx="25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9 3900X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818817" y="5590900"/>
            <a:ext cx="2520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7 3800XT</a:t>
            </a:r>
          </a:p>
        </p:txBody>
      </p:sp>
    </p:spTree>
    <p:extLst>
      <p:ext uri="{BB962C8B-B14F-4D97-AF65-F5344CB8AC3E}">
        <p14:creationId xmlns:p14="http://schemas.microsoft.com/office/powerpoint/2010/main" val="3244472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2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1700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3.0GHz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Spire</a:t>
            </a:r>
            <a:r>
              <a:rPr lang="es-MX" dirty="0">
                <a:solidFill>
                  <a:schemeClr val="bg1"/>
                </a:solidFill>
              </a:rPr>
              <a:t> con RGB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2667MHz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 smtClean="0">
                <a:solidFill>
                  <a:schemeClr val="bg1"/>
                </a:solidFill>
              </a:rPr>
              <a:t>Channel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193" y="1266152"/>
            <a:ext cx="4311968" cy="432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67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0961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PRO 1700X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3.4GHz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3.8GHz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</a:t>
            </a:r>
            <a:r>
              <a:rPr lang="es-MX" dirty="0" err="1">
                <a:solidFill>
                  <a:schemeClr val="bg1"/>
                </a:solidFill>
              </a:rPr>
              <a:t>Wraith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Spire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95W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2667MHz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61" y="1260961"/>
            <a:ext cx="583513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49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1266152"/>
            <a:ext cx="3600000" cy="432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Ryzen 7 PRO 1700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3.0GHz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Boost</a:t>
            </a:r>
            <a:r>
              <a:rPr lang="es-MX" dirty="0">
                <a:solidFill>
                  <a:schemeClr val="bg1"/>
                </a:solidFill>
              </a:rPr>
              <a:t>: Hasta 3.7GHz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768KB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16MB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65W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2667MHz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17" y="1266152"/>
            <a:ext cx="4336869" cy="43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3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4" y="545016"/>
            <a:ext cx="360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Athlon 3000G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3.5GHz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192KB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1MB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3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1100MHz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35W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2667MHz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Canales 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317" y="1498516"/>
            <a:ext cx="5776015" cy="38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3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80903" y="545017"/>
            <a:ext cx="3600000" cy="5760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AMD Athlon 240GE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Núcleos: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Hilos: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base: 3.5GHz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L1: 192KB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L2: 1MB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Caché L3: 4MB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RX Vega 3 </a:t>
            </a:r>
            <a:r>
              <a:rPr lang="es-MX" dirty="0" err="1">
                <a:solidFill>
                  <a:schemeClr val="bg1"/>
                </a:solidFill>
              </a:rPr>
              <a:t>Graphics</a:t>
            </a:r>
            <a:endParaRPr lang="es-MX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Núcleos gráficos: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</a:t>
            </a:r>
            <a:r>
              <a:rPr lang="es-MX" dirty="0" err="1">
                <a:solidFill>
                  <a:schemeClr val="bg1"/>
                </a:solidFill>
              </a:rPr>
              <a:t>iGPU</a:t>
            </a:r>
            <a:r>
              <a:rPr lang="es-MX" dirty="0">
                <a:solidFill>
                  <a:schemeClr val="bg1"/>
                </a:solidFill>
              </a:rPr>
              <a:t>: 1000MHz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Overclocking</a:t>
            </a:r>
            <a:r>
              <a:rPr lang="es-MX" dirty="0">
                <a:solidFill>
                  <a:schemeClr val="bg1"/>
                </a:solidFill>
              </a:rPr>
              <a:t>: Sí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Versión PCI Express: 3.0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Disipador: 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TDP: 35W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Tipo de RAM: DDR4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 RAM: 2667MHz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Canales </a:t>
            </a:r>
            <a:r>
              <a:rPr lang="es-MX" dirty="0">
                <a:solidFill>
                  <a:schemeClr val="bg1"/>
                </a:solidFill>
              </a:rPr>
              <a:t>memoria: Dual </a:t>
            </a:r>
            <a:r>
              <a:rPr lang="es-MX" dirty="0" err="1">
                <a:solidFill>
                  <a:schemeClr val="bg1"/>
                </a:solidFill>
              </a:rPr>
              <a:t>Channel</a:t>
            </a:r>
            <a:endParaRPr lang="es-MX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29" y="1498931"/>
            <a:ext cx="5774774" cy="385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14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3000348"/>
            <a:ext cx="12191999" cy="104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4400" dirty="0">
                <a:hlinkClick r:id="rId2"/>
              </a:rPr>
              <a:t>https://</a:t>
            </a:r>
            <a:r>
              <a:rPr lang="es-MX" sz="4400" dirty="0" smtClean="0">
                <a:hlinkClick r:id="rId2"/>
              </a:rPr>
              <a:t>youtu.be/Oj8egc9z_gU</a:t>
            </a:r>
            <a:endParaRPr lang="es-MX" sz="4400" dirty="0" smtClean="0"/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18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561365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APU AMD Ryzen 3000G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860768" y="1985560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5 3400G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18809" y="1985559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3 3200G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0" y="3451380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Procesadores AMD Ryzen PRO 3000 Series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7706" y="4872448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9 PRO </a:t>
            </a:r>
            <a:r>
              <a:rPr lang="de-DE" dirty="0" smtClean="0">
                <a:solidFill>
                  <a:schemeClr val="bg1"/>
                </a:solidFill>
              </a:rPr>
              <a:t>3900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831874" y="4872449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7 PRO 3700</a:t>
            </a:r>
          </a:p>
          <a:p>
            <a:pPr algn="ctr"/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846324" y="5590901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5 PRO </a:t>
            </a:r>
            <a:r>
              <a:rPr lang="de-DE" dirty="0" smtClean="0">
                <a:solidFill>
                  <a:schemeClr val="bg1"/>
                </a:solidFill>
              </a:rPr>
              <a:t>3600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0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557227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</a:rPr>
              <a:t>APU AMD Ryzen PRO 3000G</a:t>
            </a:r>
            <a:endParaRPr lang="es-MX" sz="3200" b="1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776554" y="1985553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5 PRO 3400G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663445" y="2706145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5 PRO 3400GE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537273" y="1985555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3 PRO 3200G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1" y="3446633"/>
            <a:ext cx="121920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Procesadores AMD Ryzen 2000 Series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423119" y="4866740"/>
            <a:ext cx="396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7 2700X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127872" y="5590905"/>
            <a:ext cx="396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7 2700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818813" y="4872450"/>
            <a:ext cx="396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AMD Ryzen 7 2700X 50th Anniversary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69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558435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APU AMD Ryzen 2000G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-1" y="3452305"/>
            <a:ext cx="121920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Procesadores AMD Ryzen PRO 2000 Series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860770" y="1979374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5 2400G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846330" y="2704014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5 2400GE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818811" y="1980677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AMD Ryzen 3 2200G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508069" y="4872447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7 PRO 2700X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818806" y="4872448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7 PRO 2700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663442" y="5590902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5 PRO 2600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7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559569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</a:rPr>
              <a:t>APU AMD Ryzen PRO 2000G</a:t>
            </a:r>
            <a:endParaRPr lang="es-MX" sz="3200" b="1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3451997"/>
            <a:ext cx="121920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a-DK" sz="3200" b="1" dirty="0">
                <a:solidFill>
                  <a:schemeClr val="bg1"/>
                </a:solidFill>
              </a:rPr>
              <a:t>Procesador AMD Ryzen 1000 AF Series</a:t>
            </a:r>
            <a:endParaRPr lang="es-MX" sz="3200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504982" y="1984663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5 PRO 2400G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818811" y="1984663"/>
            <a:ext cx="288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AMD Ryzen 3 PRO 2200G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860767" y="4872448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dirty="0">
                <a:solidFill>
                  <a:schemeClr val="bg1"/>
                </a:solidFill>
              </a:rPr>
              <a:t>AMD Ryzen 5 1600 AF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818813" y="4872449"/>
            <a:ext cx="252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>
                <a:solidFill>
                  <a:schemeClr val="bg1"/>
                </a:solidFill>
              </a:rPr>
              <a:t>AMD Ryzen 3 1200 AF</a:t>
            </a:r>
            <a:endParaRPr lang="es-MX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39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0</TotalTime>
  <Words>3469</Words>
  <Application>Microsoft Office PowerPoint</Application>
  <PresentationFormat>Panorámica</PresentationFormat>
  <Paragraphs>811</Paragraphs>
  <Slides>55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0" baseType="lpstr">
      <vt:lpstr>Arial</vt:lpstr>
      <vt:lpstr>Calibri</vt:lpstr>
      <vt:lpstr>Trebuchet MS</vt:lpstr>
      <vt:lpstr>Tw Cen MT</vt:lpstr>
      <vt:lpstr>Circuito</vt:lpstr>
      <vt:lpstr>Procesadores AMD</vt:lpstr>
      <vt:lpstr>AMD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2022-05-05T20:27:11Z</dcterms:created>
  <dcterms:modified xsi:type="dcterms:W3CDTF">2022-05-07T03:35:01Z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